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260" r:id="rId4"/>
    <p:sldId id="261" r:id="rId5"/>
    <p:sldId id="263" r:id="rId6"/>
    <p:sldId id="264" r:id="rId7"/>
    <p:sldId id="265" r:id="rId8"/>
    <p:sldId id="271" r:id="rId9"/>
    <p:sldId id="272" r:id="rId10"/>
    <p:sldId id="266" r:id="rId11"/>
    <p:sldId id="267" r:id="rId12"/>
    <p:sldId id="268" r:id="rId13"/>
    <p:sldId id="274" r:id="rId14"/>
    <p:sldId id="262"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703"/>
  </p:normalViewPr>
  <p:slideViewPr>
    <p:cSldViewPr>
      <p:cViewPr varScale="1">
        <p:scale>
          <a:sx n="128" d="100"/>
          <a:sy n="128" d="100"/>
        </p:scale>
        <p:origin x="140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B9F24-D306-9F49-A121-5B305A6E9BCA}" type="datetimeFigureOut">
              <a:rPr lang="en-US" smtClean="0"/>
              <a:t>6/11/22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E4C90-83D9-3844-A239-ECA5026D7F1B}" type="slidenum">
              <a:rPr lang="en-US" smtClean="0"/>
              <a:t>‹#›</a:t>
            </a:fld>
            <a:endParaRPr lang="en-US" dirty="0"/>
          </a:p>
        </p:txBody>
      </p:sp>
    </p:spTree>
    <p:extLst>
      <p:ext uri="{BB962C8B-B14F-4D97-AF65-F5344CB8AC3E}">
        <p14:creationId xmlns:p14="http://schemas.microsoft.com/office/powerpoint/2010/main" val="256805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6578FA-BFD2-3B4E-B43D-A15012E32B50}" type="datetime1">
              <a:rPr lang="en-IN" smtClean="0"/>
              <a:t>11/06/22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4C480C-5473-8A43-BD2C-D7AA74E116BA}" type="datetime1">
              <a:rPr lang="en-IN" smtClean="0"/>
              <a:t>11/06/22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3EFBED-8B18-BF4E-91BB-910EF4BCA83A}" type="datetime1">
              <a:rPr lang="en-IN" smtClean="0"/>
              <a:t>11/06/22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865813-8D65-614F-A988-611C51A31895}" type="datetime1">
              <a:rPr lang="en-IN" smtClean="0"/>
              <a:t>11/06/22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8C9DF-8A5A-B245-BF23-21D673234593}" type="datetime1">
              <a:rPr lang="en-IN" smtClean="0"/>
              <a:t>11/06/22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4D63AE-626E-2145-A4E6-ECC3287F7900}" type="datetime1">
              <a:rPr lang="en-IN" smtClean="0"/>
              <a:t>11/06/22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EBBC5A-1E26-2B45-8E4E-B8AF67616005}" type="datetime1">
              <a:rPr lang="en-IN" smtClean="0"/>
              <a:t>11/06/22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B2D1F7-0783-AE44-8360-AFDB64276701}" type="datetime1">
              <a:rPr lang="en-IN" smtClean="0"/>
              <a:t>11/06/22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493766-F977-A348-89E8-F8BBB39F577D}" type="datetime1">
              <a:rPr lang="en-IN" smtClean="0"/>
              <a:t>11/06/22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55BFC7-082C-D54B-A722-8BFC0033BA9C}" type="datetime1">
              <a:rPr lang="en-IN" smtClean="0"/>
              <a:t>11/06/22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9E2005-97D1-8D49-A9E5-9A6787229A46}" type="datetime1">
              <a:rPr lang="en-IN" smtClean="0"/>
              <a:t>11/06/22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277C2-100E-9440-8476-FE1B2600E4AA}" type="datetime1">
              <a:rPr lang="en-IN" smtClean="0"/>
              <a:t>11/06/22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hyperlink" Target="https://www.mongodb.com/docs/" TargetMode="External"/><Relationship Id="rId3" Type="http://schemas.openxmlformats.org/officeDocument/2006/relationships/hyperlink" Target="https://dbom-project.readthedocs.io/en/latest/" TargetMode="External"/><Relationship Id="rId7" Type="http://schemas.openxmlformats.org/officeDocument/2006/relationships/hyperlink" Target="https://www.primefaces.org/" TargetMode="External"/><Relationship Id="rId2" Type="http://schemas.openxmlformats.org/officeDocument/2006/relationships/hyperlink" Target="https://www.unisys.com/dbom/" TargetMode="External"/><Relationship Id="rId1" Type="http://schemas.openxmlformats.org/officeDocument/2006/relationships/slideLayout" Target="../slideLayouts/slideLayout2.xml"/><Relationship Id="rId6" Type="http://schemas.openxmlformats.org/officeDocument/2006/relationships/hyperlink" Target="https://go.dev/doc/" TargetMode="External"/><Relationship Id="rId5" Type="http://schemas.openxmlformats.org/officeDocument/2006/relationships/hyperlink" Target="https://docs.angularjs.org/guide" TargetMode="External"/><Relationship Id="rId10" Type="http://schemas.openxmlformats.org/officeDocument/2006/relationships/hyperlink" Target="https://www.openbom.com/blog/bill-of-materials-what-is-a-digital-bom" TargetMode="External"/><Relationship Id="rId4" Type="http://schemas.openxmlformats.org/officeDocument/2006/relationships/hyperlink" Target="https://dbom-project.readthedocs.io/en/latest/use-cases.html" TargetMode="External"/><Relationship Id="rId9" Type="http://schemas.openxmlformats.org/officeDocument/2006/relationships/hyperlink" Target="https://www.rsaconference.com/library/Presentation/USA/2021/dbom-and-sbom-new-options-for-better-supply-chain-cybersecurit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09537"/>
            <a:ext cx="8229600" cy="1033463"/>
          </a:xfrm>
        </p:spPr>
        <p:txBody>
          <a:bodyPr>
            <a:normAutofit/>
          </a:bodyPr>
          <a:lstStyle/>
          <a:p>
            <a:pPr algn="r"/>
            <a:r>
              <a:rPr lang="en-US" sz="1800" dirty="0">
                <a:latin typeface="Times New Roman" panose="02020603050405020304" pitchFamily="18" charset="0"/>
                <a:cs typeface="Times New Roman" panose="02020603050405020304" pitchFamily="18" charset="0"/>
              </a:rPr>
              <a:t>Department of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Computer Science and Engineering</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CSIN: Internship </a:t>
            </a:r>
          </a:p>
        </p:txBody>
      </p:sp>
      <p:sp>
        <p:nvSpPr>
          <p:cNvPr id="3" name="Content Placeholder 2"/>
          <p:cNvSpPr>
            <a:spLocks noGrp="1"/>
          </p:cNvSpPr>
          <p:nvPr>
            <p:ph idx="1"/>
          </p:nvPr>
        </p:nvSpPr>
        <p:spPr>
          <a:xfrm>
            <a:off x="457200" y="1600200"/>
            <a:ext cx="8229600" cy="4953000"/>
          </a:xfrm>
        </p:spPr>
        <p:txBody>
          <a:bodyPr>
            <a:normAutofit/>
          </a:bodyPr>
          <a:lstStyle/>
          <a:p>
            <a:pPr algn="ctr">
              <a:buNone/>
            </a:pPr>
            <a:r>
              <a:rPr lang="en-US" sz="2400" b="1" dirty="0">
                <a:solidFill>
                  <a:srgbClr val="7030A0"/>
                </a:solidFill>
                <a:latin typeface="Times New Roman" panose="02020603050405020304" pitchFamily="18" charset="0"/>
                <a:cs typeface="Times New Roman" panose="02020603050405020304" pitchFamily="18" charset="0"/>
              </a:rPr>
              <a:t>UG Internship Report </a:t>
            </a:r>
          </a:p>
          <a:p>
            <a:pPr algn="ctr">
              <a:buNone/>
            </a:pPr>
            <a:endParaRPr lang="en-US" sz="2400" dirty="0">
              <a:solidFill>
                <a:srgbClr val="7030A0"/>
              </a:solidFill>
              <a:latin typeface="Times New Roman" panose="02020603050405020304" pitchFamily="18" charset="0"/>
              <a:cs typeface="Times New Roman" panose="02020603050405020304" pitchFamily="18" charset="0"/>
            </a:endParaRPr>
          </a:p>
          <a:p>
            <a:pPr>
              <a:lnSpc>
                <a:spcPct val="150000"/>
              </a:lnSpc>
              <a:buNone/>
            </a:pPr>
            <a:endParaRPr lang="en-US" sz="1800" b="1" dirty="0">
              <a:solidFill>
                <a:srgbClr val="7030A0"/>
              </a:solidFill>
              <a:latin typeface="Times New Roman" panose="02020603050405020304" pitchFamily="18" charset="0"/>
              <a:cs typeface="Times New Roman" panose="02020603050405020304" pitchFamily="18" charset="0"/>
            </a:endParaRPr>
          </a:p>
          <a:p>
            <a:pPr>
              <a:lnSpc>
                <a:spcPct val="150000"/>
              </a:lnSpc>
              <a:buNone/>
            </a:pPr>
            <a:r>
              <a:rPr lang="en-US" sz="1800" b="1" dirty="0">
                <a:solidFill>
                  <a:srgbClr val="7030A0"/>
                </a:solidFill>
                <a:latin typeface="Times New Roman" panose="02020603050405020304" pitchFamily="18" charset="0"/>
                <a:cs typeface="Times New Roman" panose="02020603050405020304" pitchFamily="18" charset="0"/>
              </a:rPr>
              <a:t>STUDENT’S NAME:</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Gaurav V</a:t>
            </a:r>
          </a:p>
          <a:p>
            <a:pPr>
              <a:lnSpc>
                <a:spcPct val="150000"/>
              </a:lnSpc>
              <a:buNone/>
            </a:pPr>
            <a:r>
              <a:rPr lang="en-US" sz="1800" b="1" dirty="0">
                <a:solidFill>
                  <a:srgbClr val="7030A0"/>
                </a:solidFill>
                <a:latin typeface="Times New Roman" panose="02020603050405020304" pitchFamily="18" charset="0"/>
                <a:cs typeface="Times New Roman" panose="02020603050405020304" pitchFamily="18" charset="0"/>
              </a:rPr>
              <a:t>USN: </a:t>
            </a:r>
            <a:r>
              <a:rPr lang="en-US" sz="1800" dirty="0">
                <a:latin typeface="Times New Roman" panose="02020603050405020304" pitchFamily="18" charset="0"/>
                <a:cs typeface="Times New Roman" panose="02020603050405020304" pitchFamily="18" charset="0"/>
              </a:rPr>
              <a:t>1MS18CS046</a:t>
            </a:r>
          </a:p>
          <a:p>
            <a:pPr>
              <a:lnSpc>
                <a:spcPct val="150000"/>
              </a:lnSpc>
              <a:buNone/>
            </a:pPr>
            <a:r>
              <a:rPr lang="en-US" sz="1800" b="1" dirty="0">
                <a:solidFill>
                  <a:srgbClr val="7030A0"/>
                </a:solidFill>
                <a:latin typeface="Times New Roman" panose="02020603050405020304" pitchFamily="18" charset="0"/>
                <a:cs typeface="Times New Roman" panose="02020603050405020304" pitchFamily="18" charset="0"/>
              </a:rPr>
              <a:t>Academic Year: </a:t>
            </a:r>
            <a:r>
              <a:rPr lang="en-US" sz="1800" dirty="0">
                <a:latin typeface="Times New Roman" panose="02020603050405020304" pitchFamily="18" charset="0"/>
                <a:cs typeface="Times New Roman" panose="02020603050405020304" pitchFamily="18" charset="0"/>
              </a:rPr>
              <a:t>2021 - 2022</a:t>
            </a:r>
          </a:p>
          <a:p>
            <a:pPr>
              <a:lnSpc>
                <a:spcPct val="150000"/>
              </a:lnSpc>
              <a:buNone/>
            </a:pPr>
            <a:r>
              <a:rPr lang="en-US" sz="1800" b="1" dirty="0">
                <a:solidFill>
                  <a:srgbClr val="7030A0"/>
                </a:solidFill>
                <a:latin typeface="Times New Roman" panose="02020603050405020304" pitchFamily="18" charset="0"/>
                <a:cs typeface="Times New Roman" panose="02020603050405020304" pitchFamily="18" charset="0"/>
              </a:rPr>
              <a:t>Internship Period : </a:t>
            </a:r>
            <a:r>
              <a:rPr lang="en-US" sz="1800" dirty="0">
                <a:latin typeface="Times New Roman" panose="02020603050405020304" pitchFamily="18" charset="0"/>
                <a:cs typeface="Times New Roman" panose="02020603050405020304" pitchFamily="18" charset="0"/>
              </a:rPr>
              <a:t>Aug 9</a:t>
            </a:r>
            <a:r>
              <a:rPr lang="en-US" sz="1800" baseline="30000" dirty="0">
                <a:latin typeface="Times New Roman" panose="02020603050405020304" pitchFamily="18" charset="0"/>
                <a:cs typeface="Times New Roman" panose="02020603050405020304" pitchFamily="18" charset="0"/>
              </a:rPr>
              <a:t>th </a:t>
            </a:r>
            <a:r>
              <a:rPr lang="en-US" sz="1800" dirty="0">
                <a:latin typeface="Times New Roman" panose="02020603050405020304" pitchFamily="18" charset="0"/>
                <a:cs typeface="Times New Roman" panose="02020603050405020304" pitchFamily="18" charset="0"/>
              </a:rPr>
              <a:t>2021 – Nov 15</a:t>
            </a:r>
            <a:r>
              <a:rPr lang="en-US" sz="1800" baseline="30000" dirty="0">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2021, 3 Months</a:t>
            </a:r>
          </a:p>
          <a:p>
            <a:pPr>
              <a:lnSpc>
                <a:spcPct val="150000"/>
              </a:lnSpc>
              <a:buNone/>
            </a:pPr>
            <a:r>
              <a:rPr lang="en-US" sz="1800" b="1" dirty="0">
                <a:solidFill>
                  <a:srgbClr val="7030A0"/>
                </a:solidFill>
                <a:latin typeface="Times New Roman" panose="02020603050405020304" pitchFamily="18" charset="0"/>
                <a:cs typeface="Times New Roman" panose="02020603050405020304" pitchFamily="18" charset="0"/>
              </a:rPr>
              <a:t>Supervisors : </a:t>
            </a:r>
            <a:r>
              <a:rPr lang="en-US" sz="1800" dirty="0">
                <a:latin typeface="Times New Roman" panose="02020603050405020304" pitchFamily="18" charset="0"/>
                <a:cs typeface="Times New Roman" panose="02020603050405020304" pitchFamily="18" charset="0"/>
              </a:rPr>
              <a:t>Mr. N. S. Srivathsa </a:t>
            </a:r>
          </a:p>
          <a:p>
            <a:pPr>
              <a:lnSpc>
                <a:spcPct val="150000"/>
              </a:lnSpc>
              <a:buNone/>
            </a:pPr>
            <a:r>
              <a:rPr lang="en-US" sz="1800" b="1" dirty="0">
                <a:solidFill>
                  <a:srgbClr val="7030A0"/>
                </a:solidFill>
                <a:latin typeface="Times New Roman" panose="02020603050405020304" pitchFamily="18" charset="0"/>
                <a:cs typeface="Times New Roman" panose="02020603050405020304" pitchFamily="18" charset="0"/>
              </a:rPr>
              <a:t>MSRIT Mentor: </a:t>
            </a:r>
            <a:r>
              <a:rPr lang="en-US" sz="1800" dirty="0">
                <a:latin typeface="Times New Roman" panose="02020603050405020304" pitchFamily="18" charset="0"/>
                <a:cs typeface="Times New Roman" panose="02020603050405020304" pitchFamily="18" charset="0"/>
              </a:rPr>
              <a:t>Dr. Shilpa Shashikant Chaudhari</a:t>
            </a:r>
          </a:p>
          <a:p>
            <a:pPr>
              <a:buNone/>
            </a:pPr>
            <a:endParaRPr lang="en-US" sz="2400" dirty="0">
              <a:solidFill>
                <a:srgbClr val="7030A0"/>
              </a:solidFill>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10733" t="39785" r="47042" b="31588"/>
          <a:stretch/>
        </p:blipFill>
        <p:spPr bwMode="auto">
          <a:xfrm>
            <a:off x="152400" y="0"/>
            <a:ext cx="3048000" cy="1362075"/>
          </a:xfrm>
          <a:prstGeom prst="rect">
            <a:avLst/>
          </a:prstGeom>
          <a:ln>
            <a:noFill/>
          </a:ln>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32F5045E-B6CF-65F9-62D5-4297E9C61DE0}"/>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700" b="1" dirty="0">
                <a:solidFill>
                  <a:srgbClr val="7030A0"/>
                </a:solidFill>
                <a:latin typeface="Times New Roman" panose="02020603050405020304" pitchFamily="18" charset="0"/>
                <a:cs typeface="Times New Roman" panose="02020603050405020304" pitchFamily="18" charset="0"/>
              </a:rPr>
            </a:br>
            <a:r>
              <a:rPr lang="en-US" sz="2700" b="1" dirty="0">
                <a:solidFill>
                  <a:srgbClr val="7030A0"/>
                </a:solidFill>
                <a:latin typeface="Times New Roman" panose="02020603050405020304" pitchFamily="18" charset="0"/>
                <a:cs typeface="Times New Roman" panose="02020603050405020304" pitchFamily="18" charset="0"/>
              </a:rPr>
              <a:t>Opportunities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1400" dirty="0">
                <a:latin typeface="Times New Roman" panose="02020603050405020304" pitchFamily="18" charset="0"/>
                <a:cs typeface="Times New Roman" panose="02020603050405020304" pitchFamily="18" charset="0"/>
              </a:rPr>
              <a:t>In the first month we got introduced to the team and got a brief description of the project, we had multiple inductions related to the company’s policies, values and organizational structure.</a:t>
            </a:r>
          </a:p>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r>
              <a:rPr lang="en-US" sz="1400" dirty="0">
                <a:latin typeface="Times New Roman" panose="02020603050405020304" pitchFamily="18" charset="0"/>
                <a:cs typeface="Times New Roman" panose="02020603050405020304" pitchFamily="18" charset="0"/>
              </a:rPr>
              <a:t>Along with the inductions we had multiple informatory sessions on technologies relevant to the project. </a:t>
            </a:r>
          </a:p>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r>
              <a:rPr lang="en-US" sz="1400" dirty="0">
                <a:latin typeface="Times New Roman" panose="02020603050405020304" pitchFamily="18" charset="0"/>
                <a:cs typeface="Times New Roman" panose="02020603050405020304" pitchFamily="18" charset="0"/>
              </a:rPr>
              <a:t>Once we got a grasp of the new technologies and understood the problem statement we started working on the project.</a:t>
            </a:r>
          </a:p>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r>
              <a:rPr lang="en-US" sz="1400" dirty="0">
                <a:latin typeface="Times New Roman" panose="02020603050405020304" pitchFamily="18" charset="0"/>
                <a:cs typeface="Times New Roman" panose="02020603050405020304" pitchFamily="18" charset="0"/>
              </a:rPr>
              <a:t>Initially we were given tasks on developing UI mockups.</a:t>
            </a:r>
          </a:p>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r>
              <a:rPr lang="en-US" sz="1400" dirty="0">
                <a:latin typeface="Times New Roman" panose="02020603050405020304" pitchFamily="18" charset="0"/>
                <a:cs typeface="Times New Roman" panose="02020603050405020304" pitchFamily="18" charset="0"/>
              </a:rPr>
              <a:t>Once that was completed, we started working on the frontend and backend simultaneously.</a:t>
            </a:r>
          </a:p>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r>
              <a:rPr lang="en-US" sz="1400" dirty="0">
                <a:latin typeface="Times New Roman" panose="02020603050405020304" pitchFamily="18" charset="0"/>
                <a:cs typeface="Times New Roman" panose="02020603050405020304" pitchFamily="18" charset="0"/>
              </a:rPr>
              <a:t>Daily standups were conducted to check the teams and personal progress.</a:t>
            </a:r>
          </a:p>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r>
              <a:rPr lang="en-US" sz="1400" dirty="0">
                <a:latin typeface="Times New Roman" panose="02020603050405020304" pitchFamily="18" charset="0"/>
                <a:cs typeface="Times New Roman" panose="02020603050405020304" pitchFamily="18" charset="0"/>
              </a:rPr>
              <a:t>At the end, the code was reviewed and handed over after multiple checks and iterations.</a:t>
            </a:r>
          </a:p>
        </p:txBody>
      </p:sp>
      <p:sp>
        <p:nvSpPr>
          <p:cNvPr id="5" name="Slide Number Placeholder 4">
            <a:extLst>
              <a:ext uri="{FF2B5EF4-FFF2-40B4-BE49-F238E27FC236}">
                <a16:creationId xmlns:a16="http://schemas.microsoft.com/office/drawing/2014/main" id="{516A7055-AFD9-6DC9-4F0D-7314EEF3F96E}"/>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Learnings</a:t>
            </a:r>
          </a:p>
        </p:txBody>
      </p:sp>
      <p:sp>
        <p:nvSpPr>
          <p:cNvPr id="3" name="Content Placeholder 2"/>
          <p:cNvSpPr>
            <a:spLocks noGrp="1"/>
          </p:cNvSpPr>
          <p:nvPr>
            <p:ph idx="1"/>
          </p:nvPr>
        </p:nvSpPr>
        <p:spPr>
          <a:xfrm>
            <a:off x="457200" y="1447455"/>
            <a:ext cx="8229600" cy="4983162"/>
          </a:xfrm>
        </p:spPr>
        <p:txBody>
          <a:bodyPr>
            <a:normAutofit/>
          </a:bodyPr>
          <a:lstStyle/>
          <a:p>
            <a:pPr marL="0" lvl="0" indent="0" algn="just">
              <a:lnSpc>
                <a:spcPct val="150000"/>
              </a:lnSpc>
              <a:buNone/>
            </a:pPr>
            <a:r>
              <a:rPr lang="en-IN" sz="1400" b="1" dirty="0">
                <a:latin typeface="Times New Roman" panose="02020603050405020304" pitchFamily="18" charset="0"/>
                <a:ea typeface="TimesNewRomanPSMT"/>
                <a:cs typeface="Times New Roman" panose="02020603050405020304" pitchFamily="18" charset="0"/>
              </a:rPr>
              <a:t>Technical Skills</a:t>
            </a:r>
          </a:p>
          <a:p>
            <a:pPr algn="just">
              <a:lnSpc>
                <a:spcPct val="200000"/>
              </a:lnSpc>
            </a:pPr>
            <a:r>
              <a:rPr lang="en-IN" sz="1400" dirty="0">
                <a:latin typeface="Times New Roman" panose="02020603050405020304" pitchFamily="18" charset="0"/>
                <a:ea typeface="TimesNewRomanPSMT"/>
                <a:cs typeface="Times New Roman" panose="02020603050405020304" pitchFamily="18" charset="0"/>
              </a:rPr>
              <a:t>Learnt new frontend frameworks and tools like AngularJS and PrimeNG components.</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r>
              <a:rPr lang="en-IN" sz="1400" dirty="0">
                <a:latin typeface="Times New Roman" panose="02020603050405020304" pitchFamily="18" charset="0"/>
                <a:ea typeface="Calibri" panose="020F0502020204030204" pitchFamily="34" charset="0"/>
                <a:cs typeface="Times New Roman" panose="02020603050405020304" pitchFamily="18" charset="0"/>
              </a:rPr>
              <a:t>Learnt new backend technologies like Golang, NodeJS, Swagger OpenAPI.</a:t>
            </a:r>
          </a:p>
          <a:p>
            <a:pPr algn="just">
              <a:lnSpc>
                <a:spcPct val="200000"/>
              </a:lnSpc>
            </a:pPr>
            <a:r>
              <a:rPr lang="en-IN" sz="1400" dirty="0">
                <a:latin typeface="Times New Roman" panose="02020603050405020304" pitchFamily="18" charset="0"/>
                <a:ea typeface="Calibri" panose="020F0502020204030204" pitchFamily="34" charset="0"/>
                <a:cs typeface="Times New Roman" panose="02020603050405020304" pitchFamily="18" charset="0"/>
              </a:rPr>
              <a:t>Also gained skills of using tools like Postman, Figma and a version control system like git.</a:t>
            </a:r>
          </a:p>
          <a:p>
            <a:pPr algn="just">
              <a:lnSpc>
                <a:spcPct val="150000"/>
              </a:lnSpc>
            </a:pPr>
            <a:endParaRPr lang="en-IN" sz="1400" dirty="0">
              <a:latin typeface="Times New Roman" panose="02020603050405020304" pitchFamily="18" charset="0"/>
              <a:ea typeface="TimesNewRomanPSMT"/>
              <a:cs typeface="Times New Roman" panose="02020603050405020304" pitchFamily="18" charset="0"/>
            </a:endParaRPr>
          </a:p>
          <a:p>
            <a:pPr marL="0" lvl="0" indent="0" algn="just">
              <a:lnSpc>
                <a:spcPct val="150000"/>
              </a:lnSpc>
              <a:buNone/>
            </a:pPr>
            <a:r>
              <a:rPr lang="en-IN" sz="1400" b="1" dirty="0">
                <a:latin typeface="Times New Roman" panose="02020603050405020304" pitchFamily="18" charset="0"/>
                <a:ea typeface="TimesNewRomanPSMT"/>
                <a:cs typeface="Times New Roman" panose="02020603050405020304" pitchFamily="18" charset="0"/>
              </a:rPr>
              <a:t>Soft Skills</a:t>
            </a:r>
          </a:p>
          <a:p>
            <a:pPr algn="just">
              <a:lnSpc>
                <a:spcPct val="200000"/>
              </a:lnSpc>
            </a:pPr>
            <a:r>
              <a:rPr lang="en-IN" sz="1400" dirty="0">
                <a:latin typeface="Times New Roman" panose="02020603050405020304" pitchFamily="18" charset="0"/>
                <a:ea typeface="TimesNewRomanPSMT"/>
                <a:cs typeface="Times New Roman" panose="02020603050405020304" pitchFamily="18" charset="0"/>
              </a:rPr>
              <a:t>Communication skills by conversing with various professionals over the duration of 3 months in various contexts of the project and the organization.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r>
              <a:rPr lang="en-IN" sz="1400" dirty="0">
                <a:latin typeface="Times New Roman" panose="02020603050405020304" pitchFamily="18" charset="0"/>
                <a:ea typeface="TimesNewRomanPSMT"/>
                <a:cs typeface="Times New Roman" panose="02020603050405020304" pitchFamily="18" charset="0"/>
              </a:rPr>
              <a:t>Work experience that can be essential when transitioning into the technology industry.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r>
              <a:rPr lang="en-IN" sz="1400" dirty="0">
                <a:latin typeface="Times New Roman" panose="02020603050405020304" pitchFamily="18" charset="0"/>
                <a:ea typeface="TimesNewRomanPSMT"/>
                <a:cs typeface="Times New Roman" panose="02020603050405020304" pitchFamily="18" charset="0"/>
              </a:rPr>
              <a:t>Understood the essence and importance of teamwork in any professional setup and the major role it plays in the success of a project.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C154A3B-3D7E-7CD6-B6C8-3602C3F0B3D0}"/>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Challenges Faced</a:t>
            </a:r>
          </a:p>
        </p:txBody>
      </p:sp>
      <p:sp>
        <p:nvSpPr>
          <p:cNvPr id="3" name="Content Placeholder 2"/>
          <p:cNvSpPr>
            <a:spLocks noGrp="1"/>
          </p:cNvSpPr>
          <p:nvPr>
            <p:ph idx="1"/>
          </p:nvPr>
        </p:nvSpPr>
        <p:spPr>
          <a:xfrm>
            <a:off x="457200" y="1295400"/>
            <a:ext cx="8229600" cy="5212796"/>
          </a:xfrm>
        </p:spPr>
        <p:txBody>
          <a:bodyPr>
            <a:noAutofit/>
          </a:bodyPr>
          <a:lstStyle/>
          <a:p>
            <a:pPr algn="just">
              <a:lnSpc>
                <a:spcPct val="150000"/>
              </a:lnSpc>
            </a:pPr>
            <a:r>
              <a:rPr lang="en-IN" sz="1400" dirty="0">
                <a:latin typeface="Times New Roman" panose="02020603050405020304" pitchFamily="18" charset="0"/>
                <a:cs typeface="Times New Roman" panose="02020603050405020304" pitchFamily="18" charset="0"/>
              </a:rPr>
              <a:t>The learning curve is quite steep when transitioning into a workplace and I had to start quite slowly in the initial weeks but as time passed by, I was able to pick up pace and finish all assignments in the stipulated time frame.</a:t>
            </a:r>
          </a:p>
          <a:p>
            <a:pPr marL="0" indent="0" algn="just">
              <a:lnSpc>
                <a:spcPct val="150000"/>
              </a:lnSpc>
              <a:buNone/>
            </a:pPr>
            <a:endParaRPr lang="en-IN" sz="1400" dirty="0">
              <a:latin typeface="Times New Roman" panose="02020603050405020304" pitchFamily="18" charset="0"/>
              <a:cs typeface="Times New Roman" panose="02020603050405020304" pitchFamily="18" charset="0"/>
            </a:endParaRPr>
          </a:p>
          <a:p>
            <a:pPr algn="just">
              <a:lnSpc>
                <a:spcPct val="150000"/>
              </a:lnSpc>
            </a:pPr>
            <a:r>
              <a:rPr lang="en-IN" sz="1400" dirty="0">
                <a:latin typeface="Times New Roman" panose="02020603050405020304" pitchFamily="18" charset="0"/>
                <a:cs typeface="Times New Roman" panose="02020603050405020304" pitchFamily="18" charset="0"/>
              </a:rPr>
              <a:t>The cultural differences between colleges and professional work environments are quite different. It sure takes time to understand the office culture. Since every organizational culture varies from office to office. </a:t>
            </a:r>
          </a:p>
          <a:p>
            <a:pPr algn="just">
              <a:lnSpc>
                <a:spcPct val="150000"/>
              </a:lnSpc>
            </a:pPr>
            <a:endParaRPr lang="en-IN" sz="1400" dirty="0">
              <a:latin typeface="Times New Roman" panose="02020603050405020304" pitchFamily="18" charset="0"/>
              <a:cs typeface="Times New Roman" panose="02020603050405020304" pitchFamily="18" charset="0"/>
            </a:endParaRPr>
          </a:p>
          <a:p>
            <a:pPr algn="just">
              <a:lnSpc>
                <a:spcPct val="150000"/>
              </a:lnSpc>
            </a:pPr>
            <a:r>
              <a:rPr lang="en-IN" sz="1400" dirty="0">
                <a:latin typeface="Times New Roman" panose="02020603050405020304" pitchFamily="18" charset="0"/>
                <a:cs typeface="Times New Roman" panose="02020603050405020304" pitchFamily="18" charset="0"/>
              </a:rPr>
              <a:t>As digital bill of materials is a new concept it took meticulous effort to understand and develop the proof of concept.</a:t>
            </a:r>
          </a:p>
          <a:p>
            <a:pPr marL="1143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Replicating Figma mock-ups to actual webpages took some time initially as AngularJS was a new web framework for me.</a:t>
            </a:r>
            <a:endParaRPr lang="en-IN" sz="1400" dirty="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pPr>
            <a:endParaRPr lang="en-IN" sz="1400" dirty="0">
              <a:latin typeface="Times New Roman" panose="02020603050405020304" pitchFamily="18" charset="0"/>
              <a:cs typeface="Times New Roman" panose="02020603050405020304" pitchFamily="18" charset="0"/>
            </a:endParaRPr>
          </a:p>
          <a:p>
            <a:pPr algn="just">
              <a:lnSpc>
                <a:spcPct val="150000"/>
              </a:lnSpc>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A1E4ABC-7309-5D94-B43D-8CA50276430B}"/>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604881-A605-B4EB-2E2A-DBF669DE2AF1}"/>
              </a:ext>
            </a:extLst>
          </p:cNvPr>
          <p:cNvSpPr>
            <a:spLocks noGrp="1"/>
          </p:cNvSpPr>
          <p:nvPr>
            <p:ph type="title"/>
          </p:nvPr>
        </p:nvSpPr>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Implementation</a:t>
            </a:r>
          </a:p>
        </p:txBody>
      </p:sp>
      <p:pic>
        <p:nvPicPr>
          <p:cNvPr id="8" name="Picture 7" descr="Graphical user interface, application&#10;&#10;Description automatically generated">
            <a:extLst>
              <a:ext uri="{FF2B5EF4-FFF2-40B4-BE49-F238E27FC236}">
                <a16:creationId xmlns:a16="http://schemas.microsoft.com/office/drawing/2014/main" id="{24054E33-28A1-C6F0-C36E-00EA5BED3E7C}"/>
              </a:ext>
            </a:extLst>
          </p:cNvPr>
          <p:cNvPicPr>
            <a:picLocks noChangeAspect="1"/>
          </p:cNvPicPr>
          <p:nvPr/>
        </p:nvPicPr>
        <p:blipFill rotWithShape="1">
          <a:blip r:embed="rId2">
            <a:extLst>
              <a:ext uri="{28A0092B-C50C-407E-A947-70E740481C1C}">
                <a14:useLocalDpi xmlns:a14="http://schemas.microsoft.com/office/drawing/2010/main" val="0"/>
              </a:ext>
            </a:extLst>
          </a:blip>
          <a:srcRect l="11565" r="10305"/>
          <a:stretch/>
        </p:blipFill>
        <p:spPr>
          <a:xfrm>
            <a:off x="404983" y="1811415"/>
            <a:ext cx="5679110" cy="4173600"/>
          </a:xfrm>
          <a:prstGeom prst="rect">
            <a:avLst/>
          </a:prstGeom>
          <a:effectLst>
            <a:outerShdw blurRad="508000" dist="101600" dir="5400000" algn="tl" rotWithShape="0">
              <a:prstClr val="black">
                <a:alpha val="10000"/>
              </a:prstClr>
            </a:outerShdw>
          </a:effectLst>
        </p:spPr>
      </p:pic>
      <p:pic>
        <p:nvPicPr>
          <p:cNvPr id="9" name="Picture 8" descr="Graphical user interface, text&#10;&#10;Description automatically generated">
            <a:extLst>
              <a:ext uri="{FF2B5EF4-FFF2-40B4-BE49-F238E27FC236}">
                <a16:creationId xmlns:a16="http://schemas.microsoft.com/office/drawing/2014/main" id="{1F511991-4881-6CDE-C02C-13F0BB25B494}"/>
              </a:ext>
            </a:extLst>
          </p:cNvPr>
          <p:cNvPicPr>
            <a:picLocks noChangeAspect="1"/>
          </p:cNvPicPr>
          <p:nvPr/>
        </p:nvPicPr>
        <p:blipFill rotWithShape="1">
          <a:blip r:embed="rId3">
            <a:extLst>
              <a:ext uri="{28A0092B-C50C-407E-A947-70E740481C1C}">
                <a14:useLocalDpi xmlns:a14="http://schemas.microsoft.com/office/drawing/2010/main" val="0"/>
              </a:ext>
            </a:extLst>
          </a:blip>
          <a:srcRect l="24021" r="3418" b="3"/>
          <a:stretch/>
        </p:blipFill>
        <p:spPr>
          <a:xfrm>
            <a:off x="6219093" y="1828800"/>
            <a:ext cx="2519924" cy="1996799"/>
          </a:xfrm>
          <a:prstGeom prst="rect">
            <a:avLst/>
          </a:prstGeom>
          <a:effectLst>
            <a:outerShdw blurRad="508000" dist="101600" dir="5400000" algn="tl" rotWithShape="0">
              <a:prstClr val="black">
                <a:alpha val="10000"/>
              </a:prstClr>
            </a:outerShdw>
          </a:effectLst>
        </p:spPr>
      </p:pic>
      <p:pic>
        <p:nvPicPr>
          <p:cNvPr id="10" name="Content Placeholder 4" descr="A screenshot of a computer&#10;&#10;Description automatically generated">
            <a:extLst>
              <a:ext uri="{FF2B5EF4-FFF2-40B4-BE49-F238E27FC236}">
                <a16:creationId xmlns:a16="http://schemas.microsoft.com/office/drawing/2014/main" id="{4B21B659-72E0-17A8-0BC4-B3DF6393F49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5938" r="1566" b="1"/>
          <a:stretch/>
        </p:blipFill>
        <p:spPr>
          <a:xfrm>
            <a:off x="6219093" y="4003580"/>
            <a:ext cx="2519100" cy="1998000"/>
          </a:xfrm>
          <a:prstGeom prst="rect">
            <a:avLst/>
          </a:prstGeom>
          <a:effectLst>
            <a:outerShdw blurRad="508000" dist="101600" dir="5400000" algn="tl" rotWithShape="0">
              <a:prstClr val="black">
                <a:alpha val="10000"/>
              </a:prstClr>
            </a:outerShdw>
          </a:effectLst>
        </p:spPr>
      </p:pic>
      <p:sp>
        <p:nvSpPr>
          <p:cNvPr id="3" name="Slide Number Placeholder 2">
            <a:extLst>
              <a:ext uri="{FF2B5EF4-FFF2-40B4-BE49-F238E27FC236}">
                <a16:creationId xmlns:a16="http://schemas.microsoft.com/office/drawing/2014/main" id="{5E64DF63-5606-3534-C17C-093950EC2E04}"/>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256470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457200" y="1381195"/>
            <a:ext cx="8229600" cy="5095805"/>
          </a:xfrm>
        </p:spPr>
        <p:txBody>
          <a:bodyPr>
            <a:noAutofit/>
          </a:bodyPr>
          <a:lstStyle/>
          <a:p>
            <a:pPr lvl="0"/>
            <a:r>
              <a:rPr lang="en-IN" sz="1400" u="sng" dirty="0">
                <a:latin typeface="Times New Roman" panose="02020603050405020304" pitchFamily="18" charset="0"/>
                <a:cs typeface="Times New Roman" panose="02020603050405020304" pitchFamily="18" charset="0"/>
                <a:hlinkClick r:id="rId2"/>
              </a:rPr>
              <a:t>https://www.unisys.com/dbom/</a:t>
            </a:r>
            <a:endParaRPr lang="en-IN" sz="1400" dirty="0">
              <a:latin typeface="Times New Roman" panose="02020603050405020304" pitchFamily="18" charset="0"/>
              <a:cs typeface="Times New Roman" panose="02020603050405020304" pitchFamily="18" charset="0"/>
            </a:endParaRPr>
          </a:p>
          <a:p>
            <a:pPr marL="0" indent="0">
              <a:buNone/>
            </a:pPr>
            <a:endParaRPr lang="en-IN" sz="1400" dirty="0">
              <a:latin typeface="Times New Roman" panose="02020603050405020304" pitchFamily="18" charset="0"/>
              <a:cs typeface="Times New Roman" panose="02020603050405020304" pitchFamily="18" charset="0"/>
            </a:endParaRPr>
          </a:p>
          <a:p>
            <a:pPr lvl="0"/>
            <a:r>
              <a:rPr lang="en-IN" sz="1400" u="sng" dirty="0">
                <a:latin typeface="Times New Roman" panose="02020603050405020304" pitchFamily="18" charset="0"/>
                <a:cs typeface="Times New Roman" panose="02020603050405020304" pitchFamily="18" charset="0"/>
                <a:hlinkClick r:id="rId3"/>
              </a:rPr>
              <a:t>https://dbom-project.readthedocs.io/en/latest/</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a:t>
            </a:r>
          </a:p>
          <a:p>
            <a:pPr lvl="0"/>
            <a:r>
              <a:rPr lang="en-IN" sz="1400" u="sng" dirty="0">
                <a:latin typeface="Times New Roman" panose="02020603050405020304" pitchFamily="18" charset="0"/>
                <a:cs typeface="Times New Roman" panose="02020603050405020304" pitchFamily="18" charset="0"/>
                <a:hlinkClick r:id="rId4"/>
              </a:rPr>
              <a:t>https://dbom-project.readthedocs.io/en/latest/use-cases.html</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a:t>
            </a:r>
          </a:p>
          <a:p>
            <a:pPr lvl="0"/>
            <a:r>
              <a:rPr lang="en-IN" sz="1400" u="sng" dirty="0">
                <a:latin typeface="Times New Roman" panose="02020603050405020304" pitchFamily="18" charset="0"/>
                <a:cs typeface="Times New Roman" panose="02020603050405020304" pitchFamily="18" charset="0"/>
                <a:hlinkClick r:id="rId5"/>
              </a:rPr>
              <a:t>https://docs.angularjs.org/guide</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a:t>
            </a:r>
          </a:p>
          <a:p>
            <a:pPr lvl="0"/>
            <a:r>
              <a:rPr lang="en-IN" sz="1400" u="sng" dirty="0">
                <a:latin typeface="Times New Roman" panose="02020603050405020304" pitchFamily="18" charset="0"/>
                <a:cs typeface="Times New Roman" panose="02020603050405020304" pitchFamily="18" charset="0"/>
                <a:hlinkClick r:id="rId6"/>
              </a:rPr>
              <a:t>https://go.dev/doc/</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a:t>
            </a:r>
          </a:p>
          <a:p>
            <a:pPr lvl="0"/>
            <a:r>
              <a:rPr lang="en-IN" sz="1400" u="sng" dirty="0">
                <a:latin typeface="Times New Roman" panose="02020603050405020304" pitchFamily="18" charset="0"/>
                <a:cs typeface="Times New Roman" panose="02020603050405020304" pitchFamily="18" charset="0"/>
                <a:hlinkClick r:id="rId7"/>
              </a:rPr>
              <a:t>https://www.primefaces.org</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a:t>
            </a:r>
          </a:p>
          <a:p>
            <a:pPr lvl="0"/>
            <a:r>
              <a:rPr lang="en-IN" sz="1400" u="sng" dirty="0">
                <a:latin typeface="Times New Roman" panose="02020603050405020304" pitchFamily="18" charset="0"/>
                <a:cs typeface="Times New Roman" panose="02020603050405020304" pitchFamily="18" charset="0"/>
                <a:hlinkClick r:id="rId8"/>
              </a:rPr>
              <a:t>https://www.mongodb.com/docs/</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a:t>
            </a:r>
          </a:p>
          <a:p>
            <a:pPr lvl="0"/>
            <a:r>
              <a:rPr lang="en-IN" sz="1400" u="sng" dirty="0">
                <a:latin typeface="Times New Roman" panose="02020603050405020304" pitchFamily="18" charset="0"/>
                <a:cs typeface="Times New Roman" panose="02020603050405020304" pitchFamily="18" charset="0"/>
                <a:hlinkClick r:id="rId9"/>
              </a:rPr>
              <a:t>https://www.rsaconference.com/library/Presentation/USA/2021/dbom-and-sbom-new-options-for-better-supply-chain-cybersecurity</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a:t>
            </a:r>
          </a:p>
          <a:p>
            <a:pPr lvl="0"/>
            <a:r>
              <a:rPr lang="en-IN" sz="1400" u="sng" dirty="0">
                <a:latin typeface="Times New Roman" panose="02020603050405020304" pitchFamily="18" charset="0"/>
                <a:cs typeface="Times New Roman" panose="02020603050405020304" pitchFamily="18" charset="0"/>
                <a:hlinkClick r:id="rId10"/>
              </a:rPr>
              <a:t>https://www.openbom.com/blog/bill-of-materials-what-is-a-digital-bom</a:t>
            </a:r>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114019A-48AF-2A97-5DBB-0F5862B4442E}"/>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Offer and Completion Letter</a:t>
            </a:r>
          </a:p>
        </p:txBody>
      </p:sp>
      <p:pic>
        <p:nvPicPr>
          <p:cNvPr id="4" name="Content Placeholder 4" descr="Text, letter&#10;&#10;Description automatically generated">
            <a:extLst>
              <a:ext uri="{FF2B5EF4-FFF2-40B4-BE49-F238E27FC236}">
                <a16:creationId xmlns:a16="http://schemas.microsoft.com/office/drawing/2014/main" id="{5F6A6613-CF10-D61C-33DD-BF80BFF98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3000" y="1417637"/>
            <a:ext cx="3429000" cy="48295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Text, letter&#10;&#10;Description automatically generated">
            <a:extLst>
              <a:ext uri="{FF2B5EF4-FFF2-40B4-BE49-F238E27FC236}">
                <a16:creationId xmlns:a16="http://schemas.microsoft.com/office/drawing/2014/main" id="{1FE9AC5F-CB4C-4C6C-89B4-17A69A6A3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025" y="1417638"/>
            <a:ext cx="3625975" cy="4829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a:extLst>
              <a:ext uri="{FF2B5EF4-FFF2-40B4-BE49-F238E27FC236}">
                <a16:creationId xmlns:a16="http://schemas.microsoft.com/office/drawing/2014/main" id="{9C384010-B62A-B73B-5AF6-0B2252E00DA9}"/>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Acknowledgement</a:t>
            </a:r>
          </a:p>
        </p:txBody>
      </p:sp>
      <p:sp>
        <p:nvSpPr>
          <p:cNvPr id="3" name="Content Placeholder 2"/>
          <p:cNvSpPr>
            <a:spLocks noGrp="1"/>
          </p:cNvSpPr>
          <p:nvPr>
            <p:ph idx="1"/>
          </p:nvPr>
        </p:nvSpPr>
        <p:spPr/>
        <p:txBody>
          <a:bodyPr>
            <a:noAutofit/>
          </a:bodyPr>
          <a:lstStyle/>
          <a:p>
            <a:pPr marL="0" indent="0" algn="just">
              <a:buNone/>
            </a:pPr>
            <a:r>
              <a:rPr lang="en-IN" sz="1400" dirty="0">
                <a:latin typeface="Times New Roman" panose="02020603050405020304" pitchFamily="18" charset="0"/>
                <a:cs typeface="Times New Roman" panose="02020603050405020304" pitchFamily="18" charset="0"/>
              </a:rPr>
              <a:t>First, I would like to thank </a:t>
            </a:r>
            <a:r>
              <a:rPr lang="en-IN" sz="1400" b="1" dirty="0">
                <a:latin typeface="Times New Roman" panose="02020603050405020304" pitchFamily="18" charset="0"/>
                <a:cs typeface="Times New Roman" panose="02020603050405020304" pitchFamily="18" charset="0"/>
              </a:rPr>
              <a:t>Mr. N.S. Srivathsa, Senior Engineering Director, Unisys India Private Limited</a:t>
            </a:r>
            <a:r>
              <a:rPr lang="en-IN" sz="1400" dirty="0">
                <a:latin typeface="Times New Roman" panose="02020603050405020304" pitchFamily="18" charset="0"/>
                <a:cs typeface="Times New Roman" panose="02020603050405020304" pitchFamily="18" charset="0"/>
              </a:rPr>
              <a:t> for giving me the opportunity to do an internship in their organization, and highly indebted for guiding and making me industry-ready.</a:t>
            </a:r>
          </a:p>
          <a:p>
            <a:pPr marL="0" indent="0" algn="just">
              <a:buNone/>
            </a:pPr>
            <a:r>
              <a:rPr lang="en-US" sz="1400" dirty="0">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a:p>
            <a:pPr marL="0" indent="0" algn="just">
              <a:buNone/>
            </a:pPr>
            <a:r>
              <a:rPr lang="en-IN" sz="1400" dirty="0">
                <a:latin typeface="Times New Roman" panose="02020603050405020304" pitchFamily="18" charset="0"/>
                <a:cs typeface="Times New Roman" panose="02020603050405020304" pitchFamily="18" charset="0"/>
              </a:rPr>
              <a:t>I also would like to thank all the people who worked along with me at </a:t>
            </a:r>
            <a:r>
              <a:rPr lang="en-IN" sz="1400" b="1" dirty="0">
                <a:latin typeface="Times New Roman" panose="02020603050405020304" pitchFamily="18" charset="0"/>
                <a:cs typeface="Times New Roman" panose="02020603050405020304" pitchFamily="18" charset="0"/>
              </a:rPr>
              <a:t>Unisys India Private Limited</a:t>
            </a:r>
            <a:r>
              <a:rPr lang="en-IN" sz="1400" dirty="0">
                <a:latin typeface="Times New Roman" panose="02020603050405020304" pitchFamily="18" charset="0"/>
                <a:cs typeface="Times New Roman" panose="02020603050405020304" pitchFamily="18" charset="0"/>
              </a:rPr>
              <a:t> for their patience and openness. It is indeed with a great sense of pleasure and immense sense of gratitude that I acknowledge the help of these individuals.</a:t>
            </a:r>
          </a:p>
          <a:p>
            <a:pPr marL="0" indent="0" algn="just">
              <a:buNone/>
            </a:pPr>
            <a:r>
              <a:rPr lang="en-US" sz="1400" dirty="0">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a:p>
            <a:pPr marL="0" indent="0" algn="just">
              <a:buNone/>
            </a:pPr>
            <a:r>
              <a:rPr lang="en-IN" sz="1400" dirty="0">
                <a:latin typeface="Times New Roman" panose="02020603050405020304" pitchFamily="18" charset="0"/>
                <a:cs typeface="Times New Roman" panose="02020603050405020304" pitchFamily="18" charset="0"/>
              </a:rPr>
              <a:t>I am thankful to </a:t>
            </a:r>
            <a:r>
              <a:rPr lang="en-IN" sz="1400" b="1" dirty="0">
                <a:latin typeface="Times New Roman" panose="02020603050405020304" pitchFamily="18" charset="0"/>
                <a:cs typeface="Times New Roman" panose="02020603050405020304" pitchFamily="18" charset="0"/>
              </a:rPr>
              <a:t>Dr. N. V. R Naidu</a:t>
            </a:r>
            <a:r>
              <a:rPr lang="en-IN" sz="1400" dirty="0">
                <a:latin typeface="Times New Roman" panose="02020603050405020304" pitchFamily="18" charset="0"/>
                <a:cs typeface="Times New Roman" panose="02020603050405020304" pitchFamily="18" charset="0"/>
              </a:rPr>
              <a:t>, Principal MSRIT for the facilities provided to accomplish this internship.</a:t>
            </a:r>
          </a:p>
          <a:p>
            <a:pPr marL="0" indent="0" algn="just">
              <a:buNone/>
            </a:pPr>
            <a:r>
              <a:rPr lang="en-IN" sz="1400" dirty="0">
                <a:latin typeface="Times New Roman" panose="02020603050405020304" pitchFamily="18" charset="0"/>
                <a:cs typeface="Times New Roman" panose="02020603050405020304" pitchFamily="18" charset="0"/>
              </a:rPr>
              <a:t> </a:t>
            </a:r>
          </a:p>
          <a:p>
            <a:pPr marL="0" indent="0" algn="just">
              <a:buNone/>
            </a:pPr>
            <a:r>
              <a:rPr lang="en-IN" sz="1400" dirty="0">
                <a:latin typeface="Times New Roman" panose="02020603050405020304" pitchFamily="18" charset="0"/>
                <a:cs typeface="Times New Roman" panose="02020603050405020304" pitchFamily="18" charset="0"/>
              </a:rPr>
              <a:t>I would like to thank our Head of the Department </a:t>
            </a:r>
            <a:r>
              <a:rPr lang="en-IN" sz="1400" b="1" dirty="0">
                <a:latin typeface="Times New Roman" panose="02020603050405020304" pitchFamily="18" charset="0"/>
                <a:cs typeface="Times New Roman" panose="02020603050405020304" pitchFamily="18" charset="0"/>
              </a:rPr>
              <a:t>Dr. Annapurna P. Patil</a:t>
            </a:r>
            <a:r>
              <a:rPr lang="en-IN" sz="1400" dirty="0">
                <a:latin typeface="Times New Roman" panose="02020603050405020304" pitchFamily="18" charset="0"/>
                <a:cs typeface="Times New Roman" panose="02020603050405020304" pitchFamily="18" charset="0"/>
              </a:rPr>
              <a:t> for her constructive criticism throughout my internship.</a:t>
            </a:r>
          </a:p>
          <a:p>
            <a:pPr marL="0" indent="0" algn="just">
              <a:buNone/>
            </a:pPr>
            <a:r>
              <a:rPr lang="en-IN" sz="1400" dirty="0">
                <a:latin typeface="Times New Roman" panose="02020603050405020304" pitchFamily="18" charset="0"/>
                <a:cs typeface="Times New Roman" panose="02020603050405020304" pitchFamily="18" charset="0"/>
              </a:rPr>
              <a:t> </a:t>
            </a:r>
          </a:p>
          <a:p>
            <a:pPr marL="0" indent="0" algn="just">
              <a:buNone/>
            </a:pPr>
            <a:r>
              <a:rPr lang="en-IN" sz="1400" dirty="0">
                <a:latin typeface="Times New Roman" panose="02020603050405020304" pitchFamily="18" charset="0"/>
                <a:cs typeface="Times New Roman" panose="02020603050405020304" pitchFamily="18" charset="0"/>
              </a:rPr>
              <a:t>I would like to thank </a:t>
            </a:r>
            <a:r>
              <a:rPr lang="en-IN" sz="1400" b="1" dirty="0">
                <a:latin typeface="Times New Roman" panose="02020603050405020304" pitchFamily="18" charset="0"/>
                <a:cs typeface="Times New Roman" panose="02020603050405020304" pitchFamily="18" charset="0"/>
              </a:rPr>
              <a:t>Dr. S. Rajarajeswari</a:t>
            </a:r>
            <a:r>
              <a:rPr lang="en-IN" sz="1400" dirty="0">
                <a:latin typeface="Times New Roman" panose="02020603050405020304" pitchFamily="18" charset="0"/>
                <a:cs typeface="Times New Roman" panose="02020603050405020304" pitchFamily="18" charset="0"/>
              </a:rPr>
              <a:t>, Department Internship coordinator, and my Internal supervisor </a:t>
            </a:r>
            <a:r>
              <a:rPr lang="en-US" sz="1400" b="1" dirty="0">
                <a:latin typeface="Times New Roman" panose="02020603050405020304" pitchFamily="18" charset="0"/>
                <a:cs typeface="Times New Roman" panose="02020603050405020304" pitchFamily="18" charset="0"/>
              </a:rPr>
              <a:t>Dr. Shilpa Shashikant Chaudhari</a:t>
            </a:r>
            <a:r>
              <a:rPr lang="en-US" sz="1400"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for their support.</a:t>
            </a:r>
          </a:p>
          <a:p>
            <a:pPr marL="0" indent="0" algn="just">
              <a:buNone/>
            </a:pPr>
            <a:r>
              <a:rPr lang="en-IN" sz="1400" dirty="0">
                <a:latin typeface="Times New Roman" panose="02020603050405020304" pitchFamily="18" charset="0"/>
                <a:cs typeface="Times New Roman" panose="02020603050405020304" pitchFamily="18" charset="0"/>
              </a:rPr>
              <a:t> </a:t>
            </a:r>
          </a:p>
          <a:p>
            <a:pPr marL="0" indent="0" algn="just">
              <a:buNone/>
            </a:pPr>
            <a:r>
              <a:rPr lang="en-IN" sz="1400" dirty="0">
                <a:latin typeface="Times New Roman" panose="02020603050405020304" pitchFamily="18" charset="0"/>
                <a:cs typeface="Times New Roman" panose="02020603050405020304" pitchFamily="18" charset="0"/>
              </a:rPr>
              <a:t>I am extremely grateful to my department staff members and friends who helped me in the successful completion of this internship.</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4E1ADDB-000B-6C75-120F-0BEF24968031}"/>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Table of Contents</a:t>
            </a:r>
            <a:endParaRPr lang="en-US" sz="2400" dirty="0">
              <a:solidFill>
                <a:srgbClr val="7030A0"/>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2378574"/>
              </p:ext>
            </p:extLst>
          </p:nvPr>
        </p:nvGraphicFramePr>
        <p:xfrm>
          <a:off x="609600" y="1143000"/>
          <a:ext cx="8077200" cy="4744722"/>
        </p:xfrm>
        <a:graphic>
          <a:graphicData uri="http://schemas.openxmlformats.org/drawingml/2006/table">
            <a:tbl>
              <a:tblPr firstRow="1" bandRow="1">
                <a:tableStyleId>{5C22544A-7EE6-4342-B048-85BDC9FD1C3A}</a:tableStyleId>
              </a:tblPr>
              <a:tblGrid>
                <a:gridCol w="747889">
                  <a:extLst>
                    <a:ext uri="{9D8B030D-6E8A-4147-A177-3AD203B41FA5}">
                      <a16:colId xmlns:a16="http://schemas.microsoft.com/office/drawing/2014/main" val="20000"/>
                    </a:ext>
                  </a:extLst>
                </a:gridCol>
                <a:gridCol w="4636911">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697692">
                <a:tc>
                  <a:txBody>
                    <a:bodyPr/>
                    <a:lstStyle/>
                    <a:p>
                      <a:pPr algn="ctr"/>
                      <a:r>
                        <a:rPr lang="en-US" sz="1200" b="1" baseline="0" dirty="0">
                          <a:solidFill>
                            <a:schemeClr val="bg1"/>
                          </a:solidFill>
                          <a:latin typeface="Times New Roman" panose="02020603050405020304" pitchFamily="18" charset="0"/>
                          <a:cs typeface="Times New Roman" panose="02020603050405020304" pitchFamily="18" charset="0"/>
                        </a:rPr>
                        <a:t>S.NO</a:t>
                      </a:r>
                    </a:p>
                  </a:txBody>
                  <a:tcPr anchor="ctr"/>
                </a:tc>
                <a:tc>
                  <a:txBody>
                    <a:bodyPr/>
                    <a:lstStyle/>
                    <a:p>
                      <a:pPr algn="ctr"/>
                      <a:r>
                        <a:rPr lang="en-US" sz="1200" b="1" kern="1200" baseline="0" dirty="0">
                          <a:solidFill>
                            <a:schemeClr val="bg1"/>
                          </a:solidFill>
                          <a:latin typeface="Times New Roman" panose="02020603050405020304" pitchFamily="18" charset="0"/>
                          <a:ea typeface="+mn-ea"/>
                          <a:cs typeface="Times New Roman" panose="02020603050405020304" pitchFamily="18" charset="0"/>
                        </a:rPr>
                        <a:t>Particulars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bg1"/>
                          </a:solidFill>
                          <a:latin typeface="Times New Roman" panose="02020603050405020304" pitchFamily="18" charset="0"/>
                          <a:ea typeface="+mn-ea"/>
                          <a:cs typeface="Times New Roman" panose="02020603050405020304" pitchFamily="18" charset="0"/>
                        </a:rPr>
                        <a:t>Page No. 	</a:t>
                      </a:r>
                    </a:p>
                    <a:p>
                      <a:pPr algn="ctr"/>
                      <a:endParaRPr lang="en-US" sz="12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anose="02020603050405020304" pitchFamily="18" charset="0"/>
                          <a:ea typeface="+mn-ea"/>
                          <a:cs typeface="Times New Roman" panose="02020603050405020304" pitchFamily="18" charset="0"/>
                        </a:rPr>
                        <a:t>Offer Letter</a:t>
                      </a:r>
                      <a:endParaRPr lang="en-US" sz="1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10001"/>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anose="02020603050405020304" pitchFamily="18" charset="0"/>
                          <a:ea typeface="+mn-ea"/>
                          <a:cs typeface="Times New Roman" panose="02020603050405020304" pitchFamily="18" charset="0"/>
                        </a:rPr>
                        <a:t>Completion Certificate</a:t>
                      </a:r>
                      <a:endParaRPr lang="en-US" sz="1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10002"/>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anose="02020603050405020304" pitchFamily="18" charset="0"/>
                          <a:ea typeface="+mn-ea"/>
                          <a:cs typeface="Times New Roman" panose="02020603050405020304" pitchFamily="18" charset="0"/>
                        </a:rPr>
                        <a:t>Acknowledgement</a:t>
                      </a:r>
                      <a:endParaRPr lang="en-US" sz="1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10003"/>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anose="02020603050405020304" pitchFamily="18" charset="0"/>
                          <a:ea typeface="+mn-ea"/>
                          <a:cs typeface="Times New Roman" panose="02020603050405020304" pitchFamily="18" charset="0"/>
                        </a:rPr>
                        <a:t>Executive Summary</a:t>
                      </a:r>
                      <a:endParaRPr lang="en-US" sz="1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10004"/>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anose="02020603050405020304" pitchFamily="18" charset="0"/>
                          <a:ea typeface="+mn-ea"/>
                          <a:cs typeface="Times New Roman" panose="02020603050405020304" pitchFamily="18" charset="0"/>
                        </a:rPr>
                        <a:t>About the Company</a:t>
                      </a:r>
                      <a:endParaRPr lang="en-US" sz="1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10005"/>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anose="02020603050405020304" pitchFamily="18" charset="0"/>
                          <a:ea typeface="+mn-ea"/>
                          <a:cs typeface="Times New Roman" panose="02020603050405020304" pitchFamily="18" charset="0"/>
                        </a:rPr>
                        <a:t>About the Project</a:t>
                      </a:r>
                      <a:endParaRPr lang="en-US" sz="1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7</a:t>
                      </a:r>
                    </a:p>
                  </a:txBody>
                  <a:tcPr/>
                </a:tc>
                <a:extLst>
                  <a:ext uri="{0D108BD9-81ED-4DB2-BD59-A6C34878D82A}">
                    <a16:rowId xmlns:a16="http://schemas.microsoft.com/office/drawing/2014/main" val="10006"/>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anose="02020603050405020304" pitchFamily="18" charset="0"/>
                          <a:ea typeface="+mn-ea"/>
                          <a:cs typeface="Times New Roman" panose="02020603050405020304" pitchFamily="18" charset="0"/>
                        </a:rPr>
                        <a:t>Opportunities</a:t>
                      </a:r>
                      <a:endParaRPr lang="en-US" sz="1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10007"/>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anose="02020603050405020304" pitchFamily="18" charset="0"/>
                          <a:ea typeface="+mn-ea"/>
                          <a:cs typeface="Times New Roman" panose="02020603050405020304" pitchFamily="18" charset="0"/>
                        </a:rPr>
                        <a:t>Learning</a:t>
                      </a:r>
                      <a:endParaRPr lang="en-US" sz="1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11</a:t>
                      </a:r>
                    </a:p>
                  </a:txBody>
                  <a:tcPr/>
                </a:tc>
                <a:extLst>
                  <a:ext uri="{0D108BD9-81ED-4DB2-BD59-A6C34878D82A}">
                    <a16:rowId xmlns:a16="http://schemas.microsoft.com/office/drawing/2014/main" val="10008"/>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9</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anose="02020603050405020304" pitchFamily="18" charset="0"/>
                          <a:ea typeface="+mn-ea"/>
                          <a:cs typeface="Times New Roman" panose="02020603050405020304" pitchFamily="18" charset="0"/>
                        </a:rPr>
                        <a:t>       Challenges Faced</a:t>
                      </a:r>
                      <a:endParaRPr lang="en-US" sz="1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10009"/>
                  </a:ext>
                </a:extLst>
              </a:tr>
              <a:tr h="377271">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10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Times New Roman" panose="02020603050405020304" pitchFamily="18" charset="0"/>
                          <a:cs typeface="Times New Roman" panose="02020603050405020304" pitchFamily="18" charset="0"/>
                        </a:rPr>
                        <a:t>Implementation</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13</a:t>
                      </a:r>
                    </a:p>
                  </a:txBody>
                  <a:tcPr/>
                </a:tc>
                <a:extLst>
                  <a:ext uri="{0D108BD9-81ED-4DB2-BD59-A6C34878D82A}">
                    <a16:rowId xmlns:a16="http://schemas.microsoft.com/office/drawing/2014/main" val="3043701545"/>
                  </a:ext>
                </a:extLst>
              </a:tr>
              <a:tr h="0">
                <a:tc>
                  <a:txBody>
                    <a:bodyPr/>
                    <a:lstStyle/>
                    <a:p>
                      <a:pPr marL="342900" indent="-342900" algn="ctr">
                        <a:buFont typeface="+mj-lt"/>
                        <a:buNone/>
                      </a:pPr>
                      <a:r>
                        <a:rPr lang="en-US" sz="1200" dirty="0">
                          <a:solidFill>
                            <a:schemeClr val="tx1"/>
                          </a:solidFill>
                          <a:latin typeface="Times New Roman" panose="02020603050405020304" pitchFamily="18" charset="0"/>
                          <a:cs typeface="Times New Roman" panose="02020603050405020304" pitchFamily="18" charset="0"/>
                        </a:rPr>
                        <a:t>11</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References</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14</a:t>
                      </a:r>
                    </a:p>
                  </a:txBody>
                  <a:tcPr/>
                </a:tc>
                <a:extLst>
                  <a:ext uri="{0D108BD9-81ED-4DB2-BD59-A6C34878D82A}">
                    <a16:rowId xmlns:a16="http://schemas.microsoft.com/office/drawing/2014/main" val="10010"/>
                  </a:ext>
                </a:extLst>
              </a:tr>
            </a:tbl>
          </a:graphicData>
        </a:graphic>
      </p:graphicFrame>
      <p:sp>
        <p:nvSpPr>
          <p:cNvPr id="5" name="Slide Number Placeholder 4">
            <a:extLst>
              <a:ext uri="{FF2B5EF4-FFF2-40B4-BE49-F238E27FC236}">
                <a16:creationId xmlns:a16="http://schemas.microsoft.com/office/drawing/2014/main" id="{1977BB80-868D-C38A-A862-E9B34D563270}"/>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700" b="1" dirty="0">
                <a:latin typeface="Times New Roman" panose="02020603050405020304" pitchFamily="18" charset="0"/>
                <a:cs typeface="Times New Roman" panose="02020603050405020304" pitchFamily="18" charset="0"/>
              </a:rPr>
            </a:br>
            <a:r>
              <a:rPr lang="en-US" sz="2700" b="1" dirty="0">
                <a:solidFill>
                  <a:srgbClr val="7030A0"/>
                </a:solidFill>
                <a:latin typeface="Times New Roman" panose="02020603050405020304" pitchFamily="18" charset="0"/>
                <a:cs typeface="Times New Roman" panose="02020603050405020304" pitchFamily="18" charset="0"/>
              </a:rPr>
              <a:t>Executive Summary </a:t>
            </a:r>
            <a:br>
              <a:rPr lang="en-US" b="1" dirty="0"/>
            </a:br>
            <a:endParaRPr lang="en-US" dirty="0"/>
          </a:p>
        </p:txBody>
      </p:sp>
      <p:sp>
        <p:nvSpPr>
          <p:cNvPr id="3" name="Content Placeholder 2"/>
          <p:cNvSpPr>
            <a:spLocks noGrp="1"/>
          </p:cNvSpPr>
          <p:nvPr>
            <p:ph idx="1"/>
          </p:nvPr>
        </p:nvSpPr>
        <p:spPr>
          <a:xfrm>
            <a:off x="457200" y="1524000"/>
            <a:ext cx="8229600" cy="4525963"/>
          </a:xfrm>
        </p:spPr>
        <p:txBody>
          <a:bodyPr>
            <a:normAutofit/>
          </a:bodyPr>
          <a:lstStyle/>
          <a:p>
            <a:pPr algn="just">
              <a:lnSpc>
                <a:spcPct val="150000"/>
              </a:lnSpc>
            </a:pPr>
            <a:r>
              <a:rPr lang="en-IN" sz="1400" dirty="0">
                <a:latin typeface="Times New Roman" panose="02020603050405020304" pitchFamily="18" charset="0"/>
                <a:cs typeface="Times New Roman" panose="02020603050405020304" pitchFamily="18" charset="0"/>
              </a:rPr>
              <a:t>My internship started on the 9th of August 2021. Once the onboarding formalities were complete, I was introduced to my manager and teammates. The project description and requirements were explained to me, and I was assigned with trainings and tasks to complete for the same. </a:t>
            </a:r>
          </a:p>
          <a:p>
            <a:pPr algn="just">
              <a:lnSpc>
                <a:spcPct val="150000"/>
              </a:lnSpc>
            </a:pPr>
            <a:endParaRPr lang="en-IN" sz="1400" dirty="0">
              <a:latin typeface="Times New Roman" panose="02020603050405020304" pitchFamily="18" charset="0"/>
              <a:cs typeface="Times New Roman" panose="02020603050405020304" pitchFamily="18" charset="0"/>
            </a:endParaRPr>
          </a:p>
          <a:p>
            <a:pPr algn="just">
              <a:lnSpc>
                <a:spcPct val="150000"/>
              </a:lnSpc>
            </a:pPr>
            <a:r>
              <a:rPr lang="en-IN" sz="1400" dirty="0">
                <a:latin typeface="Times New Roman" panose="02020603050405020304" pitchFamily="18" charset="0"/>
                <a:cs typeface="Times New Roman" panose="02020603050405020304" pitchFamily="18" charset="0"/>
              </a:rPr>
              <a:t>The training courses assigned to me were the ones that would come handy when I worked on my project. Apart from the project specific trainings, I also attended the generic training track where topics like Payroll, Conversion procedures, and mandatory web content-based courses were explained in much detail. </a:t>
            </a:r>
          </a:p>
          <a:p>
            <a:pPr algn="just">
              <a:lnSpc>
                <a:spcPct val="150000"/>
              </a:lnSpc>
            </a:pPr>
            <a:endParaRPr lang="en-IN" sz="1400" dirty="0">
              <a:latin typeface="Times New Roman" panose="02020603050405020304" pitchFamily="18" charset="0"/>
              <a:cs typeface="Times New Roman" panose="02020603050405020304" pitchFamily="18" charset="0"/>
            </a:endParaRPr>
          </a:p>
          <a:p>
            <a:pPr algn="just">
              <a:lnSpc>
                <a:spcPct val="150000"/>
              </a:lnSpc>
            </a:pPr>
            <a:r>
              <a:rPr lang="en-IN" sz="1400" dirty="0">
                <a:latin typeface="Times New Roman" panose="02020603050405020304" pitchFamily="18" charset="0"/>
                <a:ea typeface="Calibri" panose="020F0502020204030204" pitchFamily="34" charset="0"/>
                <a:cs typeface="Times New Roman" panose="02020603050405020304" pitchFamily="18" charset="0"/>
              </a:rPr>
              <a:t>The Digital Bill of Materials (DBoM) enables companies to easily establish a secure network for sharing software, hardware and manufacturing bill of materials. Organizations will be able to automate attestation sharing and validation for stablishing trust and transparency while reducing the cost of operation.</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Internship ended on 15</a:t>
            </a:r>
            <a:r>
              <a:rPr lang="en-US" sz="1400" baseline="30000" dirty="0">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November 2021, in the last week we worked on handing over the work and presenting the work to a larger team.</a:t>
            </a:r>
          </a:p>
        </p:txBody>
      </p:sp>
      <p:sp>
        <p:nvSpPr>
          <p:cNvPr id="5" name="Slide Number Placeholder 4">
            <a:extLst>
              <a:ext uri="{FF2B5EF4-FFF2-40B4-BE49-F238E27FC236}">
                <a16:creationId xmlns:a16="http://schemas.microsoft.com/office/drawing/2014/main" id="{2F62EABF-A295-564F-A89A-71AE5EF68331}"/>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About the company – Unisys India Pvt Ltd</a:t>
            </a:r>
          </a:p>
        </p:txBody>
      </p:sp>
      <p:sp>
        <p:nvSpPr>
          <p:cNvPr id="3" name="Content Placeholder 2"/>
          <p:cNvSpPr>
            <a:spLocks noGrp="1"/>
          </p:cNvSpPr>
          <p:nvPr>
            <p:ph idx="1"/>
          </p:nvPr>
        </p:nvSpPr>
        <p:spPr/>
        <p:txBody>
          <a:bodyPr>
            <a:normAutofit fontScale="77500" lnSpcReduction="20000"/>
          </a:bodyPr>
          <a:lstStyle/>
          <a:p>
            <a:pPr algn="just">
              <a:lnSpc>
                <a:spcPct val="160000"/>
              </a:lnSpc>
            </a:pPr>
            <a:r>
              <a:rPr lang="en-US" sz="1800" dirty="0">
                <a:effectLst/>
                <a:latin typeface="Times New Roman" panose="02020603050405020304" pitchFamily="18" charset="0"/>
                <a:ea typeface="Times New Roman" panose="02020603050405020304" pitchFamily="18" charset="0"/>
              </a:rPr>
              <a:t>Unisys Corporation is an American multinational information technology (IT) services and consulting company headquartered in Blue Bell, Pennsylvania.</a:t>
            </a:r>
          </a:p>
          <a:p>
            <a:pPr algn="just">
              <a:lnSpc>
                <a:spcPct val="160000"/>
              </a:lnSpc>
            </a:pPr>
            <a:endParaRPr lang="en-US" sz="1800" dirty="0">
              <a:latin typeface="Times New Roman" panose="02020603050405020304" pitchFamily="18" charset="0"/>
            </a:endParaRPr>
          </a:p>
          <a:p>
            <a:pPr algn="just">
              <a:lnSpc>
                <a:spcPct val="160000"/>
              </a:lnSpc>
            </a:pPr>
            <a:r>
              <a:rPr lang="en-US" sz="1800" dirty="0">
                <a:latin typeface="Times New Roman" panose="02020603050405020304" pitchFamily="18" charset="0"/>
              </a:rPr>
              <a:t>They have helped</a:t>
            </a:r>
            <a:r>
              <a:rPr lang="en-US" sz="1800" dirty="0">
                <a:effectLst/>
                <a:latin typeface="Times New Roman" panose="02020603050405020304" pitchFamily="18" charset="0"/>
                <a:ea typeface="Times New Roman" panose="02020603050405020304" pitchFamily="18" charset="0"/>
              </a:rPr>
              <a:t> businesses and governments around the world by bringing technological innovation. </a:t>
            </a:r>
          </a:p>
          <a:p>
            <a:pPr algn="just">
              <a:lnSpc>
                <a:spcPct val="160000"/>
              </a:lnSpc>
            </a:pPr>
            <a:endParaRPr lang="en-US" sz="1800" dirty="0">
              <a:latin typeface="Times New Roman" panose="02020603050405020304" pitchFamily="18" charset="0"/>
            </a:endParaRPr>
          </a:p>
          <a:p>
            <a:pPr algn="just">
              <a:lnSpc>
                <a:spcPct val="160000"/>
              </a:lnSpc>
            </a:pPr>
            <a:r>
              <a:rPr lang="en-US" sz="1800" dirty="0">
                <a:latin typeface="Times New Roman" panose="02020603050405020304" pitchFamily="18" charset="0"/>
              </a:rPr>
              <a:t>They offer vast number of services like </a:t>
            </a:r>
            <a:r>
              <a:rPr lang="en-US" sz="1800" dirty="0">
                <a:solidFill>
                  <a:srgbClr val="202122"/>
                </a:solidFill>
                <a:effectLst/>
                <a:latin typeface="Times New Roman" panose="02020603050405020304" pitchFamily="18" charset="0"/>
                <a:ea typeface="Times New Roman" panose="02020603050405020304" pitchFamily="18" charset="0"/>
              </a:rPr>
              <a:t>outsourcing and managed services, systems integration and consulting services, high end server technology, cybersecurity and cloud management software, and maintenance and support services.</a:t>
            </a:r>
          </a:p>
          <a:p>
            <a:pPr algn="just">
              <a:lnSpc>
                <a:spcPct val="160000"/>
              </a:lnSpc>
            </a:pPr>
            <a:endParaRPr lang="en-US" sz="1800" dirty="0">
              <a:solidFill>
                <a:srgbClr val="202122"/>
              </a:solidFill>
              <a:effectLst/>
              <a:latin typeface="Times New Roman" panose="02020603050405020304" pitchFamily="18" charset="0"/>
              <a:ea typeface="Times New Roman" panose="02020603050405020304" pitchFamily="18" charset="0"/>
            </a:endParaRPr>
          </a:p>
          <a:p>
            <a:pPr algn="just">
              <a:lnSpc>
                <a:spcPct val="160000"/>
              </a:lnSpc>
            </a:pPr>
            <a:r>
              <a:rPr lang="en-US" sz="1800" dirty="0">
                <a:solidFill>
                  <a:srgbClr val="202122"/>
                </a:solidFill>
                <a:effectLst/>
                <a:latin typeface="Times New Roman" panose="02020603050405020304" pitchFamily="18" charset="0"/>
                <a:ea typeface="Times New Roman" panose="02020603050405020304" pitchFamily="18" charset="0"/>
              </a:rPr>
              <a:t>They also organize Cloud 20/20, which is an annual hackathon for students from all over India.</a:t>
            </a:r>
            <a:endParaRPr lang="en-US" sz="1800" dirty="0">
              <a:solidFill>
                <a:srgbClr val="202122"/>
              </a:solidFill>
              <a:latin typeface="Times New Roman" panose="02020603050405020304" pitchFamily="18" charset="0"/>
              <a:ea typeface="Times New Roman" panose="02020603050405020304" pitchFamily="18" charset="0"/>
            </a:endParaRPr>
          </a:p>
          <a:p>
            <a:pPr algn="just">
              <a:lnSpc>
                <a:spcPct val="160000"/>
              </a:lnSpc>
            </a:pPr>
            <a:endParaRPr lang="en-US" sz="1800" dirty="0">
              <a:effectLst/>
              <a:latin typeface="Times New Roman" panose="02020603050405020304" pitchFamily="18" charset="0"/>
              <a:ea typeface="Times New Roman" panose="02020603050405020304" pitchFamily="18" charset="0"/>
            </a:endParaRPr>
          </a:p>
          <a:p>
            <a:pPr algn="just">
              <a:lnSpc>
                <a:spcPct val="160000"/>
              </a:lnSpc>
            </a:pPr>
            <a:r>
              <a:rPr lang="en-US" sz="1800" dirty="0">
                <a:effectLst/>
                <a:latin typeface="Times New Roman" panose="02020603050405020304" pitchFamily="18" charset="0"/>
                <a:ea typeface="Times New Roman" panose="02020603050405020304" pitchFamily="18" charset="0"/>
              </a:rPr>
              <a:t>The company has evolved and adapted over time, but their passion for innovation and helping clients succeed has remained constant over the years.</a:t>
            </a:r>
            <a:endParaRPr lang="en-US" sz="1800" dirty="0">
              <a:solidFill>
                <a:srgbClr val="202122"/>
              </a:solidFill>
              <a:effectLst/>
              <a:latin typeface="Times New Roman" panose="02020603050405020304" pitchFamily="18" charset="0"/>
              <a:ea typeface="Times New Roman" panose="02020603050405020304" pitchFamily="18" charset="0"/>
            </a:endParaRPr>
          </a:p>
          <a:p>
            <a:pPr algn="just"/>
            <a:endParaRPr lang="en-US" dirty="0"/>
          </a:p>
        </p:txBody>
      </p:sp>
      <p:sp>
        <p:nvSpPr>
          <p:cNvPr id="5" name="Slide Number Placeholder 4">
            <a:extLst>
              <a:ext uri="{FF2B5EF4-FFF2-40B4-BE49-F238E27FC236}">
                <a16:creationId xmlns:a16="http://schemas.microsoft.com/office/drawing/2014/main" id="{804A73D2-D3CC-D24C-2161-F7A79F79564F}"/>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About the Project - </a:t>
            </a:r>
            <a:r>
              <a:rPr lang="en-US" sz="2400" b="1" dirty="0">
                <a:solidFill>
                  <a:srgbClr val="7030A0"/>
                </a:solidFill>
                <a:latin typeface="Times New Roman" panose="02020603050405020304" pitchFamily="18" charset="0"/>
                <a:ea typeface="Calibri" panose="020F0502020204030204" pitchFamily="34" charset="0"/>
              </a:rPr>
              <a:t>Digital Bill of Materials (DBoM) </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92965"/>
            <a:ext cx="8229600" cy="5105400"/>
          </a:xfrm>
        </p:spPr>
        <p:txBody>
          <a:bodyPr>
            <a:noAutofit/>
          </a:bodyPr>
          <a:lstStyle/>
          <a:p>
            <a:pPr algn="just">
              <a:lnSpc>
                <a:spcPct val="150000"/>
              </a:lnSpc>
            </a:pPr>
            <a:r>
              <a:rPr lang="en-IN" sz="1400" dirty="0">
                <a:effectLst/>
                <a:latin typeface="Times New Roman" panose="02020603050405020304" pitchFamily="18" charset="0"/>
                <a:ea typeface="Times New Roman" panose="02020603050405020304" pitchFamily="18" charset="0"/>
              </a:rPr>
              <a:t>Digital Bill of Materials (DBoM) enables </a:t>
            </a:r>
            <a:r>
              <a:rPr lang="en-US" sz="1400" dirty="0">
                <a:effectLst/>
                <a:latin typeface="Times New Roman" panose="02020603050405020304" pitchFamily="18" charset="0"/>
                <a:ea typeface="Times New Roman" panose="02020603050405020304" pitchFamily="18" charset="0"/>
              </a:rPr>
              <a:t>companies to easily establish a secure network for sharing software, hardware and manufacturing bill of materials.</a:t>
            </a:r>
          </a:p>
          <a:p>
            <a:pPr algn="just">
              <a:lnSpc>
                <a:spcPct val="150000"/>
              </a:lnSpc>
            </a:pPr>
            <a:endParaRPr lang="en-US" sz="1400" dirty="0">
              <a:latin typeface="Times New Roman" panose="02020603050405020304" pitchFamily="18" charset="0"/>
              <a:ea typeface="Times New Roman" panose="02020603050405020304" pitchFamily="18" charset="0"/>
            </a:endParaRPr>
          </a:p>
          <a:p>
            <a:pPr algn="just">
              <a:lnSpc>
                <a:spcPct val="150000"/>
              </a:lnSpc>
            </a:pPr>
            <a:r>
              <a:rPr lang="en-US" sz="1400" dirty="0">
                <a:latin typeface="Times New Roman" panose="02020603050405020304" pitchFamily="18" charset="0"/>
                <a:ea typeface="Times New Roman" panose="02020603050405020304" pitchFamily="18" charset="0"/>
              </a:rPr>
              <a:t>A Bill of Materials (BoM) is a list of everything on a pallet or box or unit of transport that moves from one set of hands to another. A Digital Bill of Materials is a list of every component inside any type of product as each moves from one set of hands to another. </a:t>
            </a: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just">
              <a:lnSpc>
                <a:spcPct val="150000"/>
              </a:lnSpc>
            </a:pPr>
            <a:r>
              <a:rPr lang="en-US" sz="1400" b="1" dirty="0">
                <a:effectLst/>
                <a:latin typeface="Times New Roman" panose="02020603050405020304" pitchFamily="18" charset="0"/>
                <a:ea typeface="Times New Roman" panose="02020603050405020304" pitchFamily="18" charset="0"/>
              </a:rPr>
              <a:t>Vision </a:t>
            </a:r>
            <a:r>
              <a:rPr lang="en-US" sz="1400" b="1" dirty="0">
                <a:latin typeface="Times New Roman" panose="02020603050405020304" pitchFamily="18" charset="0"/>
                <a:ea typeface="Times New Roman" panose="02020603050405020304" pitchFamily="18" charset="0"/>
              </a:rPr>
              <a:t>:</a:t>
            </a:r>
            <a:r>
              <a:rPr lang="en-US" sz="1400" dirty="0">
                <a:latin typeface="Times New Roman" panose="02020603050405020304" pitchFamily="18" charset="0"/>
                <a:ea typeface="Times New Roman" panose="02020603050405020304" pitchFamily="18" charset="0"/>
              </a:rPr>
              <a:t> Provide a common platform for managing supply chain information </a:t>
            </a:r>
            <a:endParaRPr lang="en-US" sz="1400" dirty="0">
              <a:effectLst/>
              <a:latin typeface="Times New Roman" panose="02020603050405020304" pitchFamily="18" charset="0"/>
              <a:ea typeface="Times New Roman" panose="02020603050405020304" pitchFamily="18" charset="0"/>
            </a:endParaRP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just">
              <a:lnSpc>
                <a:spcPct val="150000"/>
              </a:lnSpc>
            </a:pPr>
            <a:endParaRPr lang="en-US" sz="1400" dirty="0"/>
          </a:p>
        </p:txBody>
      </p:sp>
      <p:sp>
        <p:nvSpPr>
          <p:cNvPr id="5" name="Slide Number Placeholder 4">
            <a:extLst>
              <a:ext uri="{FF2B5EF4-FFF2-40B4-BE49-F238E27FC236}">
                <a16:creationId xmlns:a16="http://schemas.microsoft.com/office/drawing/2014/main" id="{4100B7E4-A25A-675F-27A5-A9ACAFA734E6}"/>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About the Project - </a:t>
            </a:r>
            <a:r>
              <a:rPr lang="en-US" sz="2400" b="1" dirty="0">
                <a:solidFill>
                  <a:srgbClr val="7030A0"/>
                </a:solidFill>
                <a:latin typeface="Times New Roman" panose="02020603050405020304" pitchFamily="18" charset="0"/>
                <a:ea typeface="Calibri" panose="020F0502020204030204" pitchFamily="34" charset="0"/>
              </a:rPr>
              <a:t>Digital Bill of Materials (DBoM) </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5105400"/>
          </a:xfrm>
        </p:spPr>
        <p:txBody>
          <a:bodyPr>
            <a:noAutofit/>
          </a:bodyPr>
          <a:lstStyle/>
          <a:p>
            <a:pPr algn="just">
              <a:lnSpc>
                <a:spcPct val="150000"/>
              </a:lnSpc>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Organizations will be able to automate attestation sharing and validation for stablishing trust and transparency while reducing the cost of operation</a:t>
            </a:r>
          </a:p>
          <a:p>
            <a:pPr algn="just">
              <a:lnSpc>
                <a:spcPct val="150000"/>
              </a:lnSpc>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IN" sz="1400" dirty="0">
                <a:latin typeface="Times New Roman" panose="02020603050405020304" pitchFamily="18" charset="0"/>
                <a:ea typeface="Times New Roman" panose="02020603050405020304" pitchFamily="18" charset="0"/>
                <a:cs typeface="Times New Roman" panose="02020603050405020304" pitchFamily="18" charset="0"/>
              </a:rPr>
              <a:t>It is more than just sharing Bill Of Materials, as it can be used in various other use cases like:</a:t>
            </a:r>
          </a:p>
          <a:p>
            <a:pPr lvl="1" algn="just">
              <a:lnSpc>
                <a:spcPct val="150000"/>
              </a:lnSpc>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Manufacturing </a:t>
            </a:r>
          </a:p>
          <a:p>
            <a:pPr lvl="1" algn="just">
              <a:lnSpc>
                <a:spcPct val="150000"/>
              </a:lnSpc>
            </a:pPr>
            <a:r>
              <a:rPr lang="en-IN" sz="1400" dirty="0">
                <a:latin typeface="Times New Roman" panose="02020603050405020304" pitchFamily="18" charset="0"/>
                <a:ea typeface="Times New Roman" panose="02020603050405020304" pitchFamily="18" charset="0"/>
                <a:cs typeface="Times New Roman" panose="02020603050405020304" pitchFamily="18" charset="0"/>
              </a:rPr>
              <a:t>Compliance and regulatory requirements</a:t>
            </a:r>
          </a:p>
          <a:p>
            <a:pPr lvl="1" algn="just">
              <a:lnSpc>
                <a:spcPct val="150000"/>
              </a:lnSpc>
            </a:pPr>
            <a:r>
              <a:rPr lang="en-IN" sz="1400" dirty="0">
                <a:latin typeface="Times New Roman" panose="02020603050405020304" pitchFamily="18" charset="0"/>
                <a:ea typeface="Times New Roman" panose="02020603050405020304" pitchFamily="18" charset="0"/>
                <a:cs typeface="Times New Roman" panose="02020603050405020304" pitchFamily="18" charset="0"/>
              </a:rPr>
              <a:t>Internal information Sharing</a:t>
            </a: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400" dirty="0">
                <a:latin typeface="Times New Roman" panose="02020603050405020304" pitchFamily="18" charset="0"/>
                <a:cs typeface="Times New Roman" panose="02020603050405020304" pitchFamily="18" charset="0"/>
              </a:rPr>
              <a:t>Creating a Digital BoM for a product is simply the act of signing a shared ledger at each step of production and consumption. With digital certificates establishing identity and a distributed ledger run by a consortium of large industry producers providing scale as well as nonrepudiation and forensic record keeping, each step of each physical and virtual product component can be documented with a high degree of surety.</a:t>
            </a:r>
          </a:p>
          <a:p>
            <a:pPr algn="just">
              <a:lnSpc>
                <a:spcPct val="150000"/>
              </a:lnSpc>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671299B-75A0-6C7D-B8B2-6EFE2E4968C2}"/>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1516878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6096"/>
            <a:ext cx="8229600" cy="1143000"/>
          </a:xfrm>
        </p:spPr>
        <p:txBody>
          <a:bodyPr>
            <a:normAutofit/>
          </a:bodyPr>
          <a:lstStyle/>
          <a:p>
            <a:r>
              <a:rPr lang="en-US" sz="2400" b="1" dirty="0">
                <a:solidFill>
                  <a:srgbClr val="7030A0"/>
                </a:solidFill>
                <a:latin typeface="Times New Roman" panose="02020603050405020304" pitchFamily="18" charset="0"/>
                <a:cs typeface="Times New Roman" panose="02020603050405020304" pitchFamily="18" charset="0"/>
              </a:rPr>
              <a:t>About the Project - </a:t>
            </a:r>
            <a:r>
              <a:rPr lang="en-US" sz="2400" b="1" dirty="0">
                <a:solidFill>
                  <a:srgbClr val="7030A0"/>
                </a:solidFill>
                <a:latin typeface="Times New Roman" panose="02020603050405020304" pitchFamily="18" charset="0"/>
                <a:ea typeface="Calibri" panose="020F0502020204030204" pitchFamily="34" charset="0"/>
              </a:rPr>
              <a:t>Digital Bill of Materials (DBoM) </a:t>
            </a:r>
            <a:endParaRPr lang="en-US" sz="2400" b="1" dirty="0">
              <a:solidFill>
                <a:srgbClr val="7030A0"/>
              </a:solidFill>
              <a:latin typeface="Times New Roman" panose="02020603050405020304" pitchFamily="18" charset="0"/>
              <a:cs typeface="Times New Roman" panose="02020603050405020304" pitchFamily="18" charset="0"/>
            </a:endParaRPr>
          </a:p>
        </p:txBody>
      </p:sp>
      <p:pic>
        <p:nvPicPr>
          <p:cNvPr id="5" name="Content Placeholder 4" descr="Diagram&#10;&#10;Description automatically generated">
            <a:extLst>
              <a:ext uri="{FF2B5EF4-FFF2-40B4-BE49-F238E27FC236}">
                <a16:creationId xmlns:a16="http://schemas.microsoft.com/office/drawing/2014/main" id="{E9C65938-4CB8-E989-FF91-2A7BE85E17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374" y="1371600"/>
            <a:ext cx="7079251" cy="3502431"/>
          </a:xfrm>
        </p:spPr>
      </p:pic>
      <p:sp>
        <p:nvSpPr>
          <p:cNvPr id="6" name="TextBox 5">
            <a:extLst>
              <a:ext uri="{FF2B5EF4-FFF2-40B4-BE49-F238E27FC236}">
                <a16:creationId xmlns:a16="http://schemas.microsoft.com/office/drawing/2014/main" id="{BD04691F-2463-C451-39A2-BEA5176F0609}"/>
              </a:ext>
            </a:extLst>
          </p:cNvPr>
          <p:cNvSpPr txBox="1"/>
          <p:nvPr/>
        </p:nvSpPr>
        <p:spPr>
          <a:xfrm>
            <a:off x="487017" y="5410200"/>
            <a:ext cx="8305801" cy="1169551"/>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Nodes</a:t>
            </a:r>
            <a:r>
              <a:rPr lang="en-US" sz="1400" dirty="0">
                <a:latin typeface="Times New Roman" panose="02020603050405020304" pitchFamily="18" charset="0"/>
                <a:cs typeface="Times New Roman" panose="02020603050405020304" pitchFamily="18" charset="0"/>
              </a:rPr>
              <a:t> are interfaces to process and store data in a standardized manner on Channels.</a:t>
            </a:r>
          </a:p>
          <a:p>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Channels</a:t>
            </a:r>
            <a:r>
              <a:rPr lang="en-US" sz="1400" dirty="0">
                <a:latin typeface="Times New Roman" panose="02020603050405020304" pitchFamily="18" charset="0"/>
                <a:cs typeface="Times New Roman" panose="02020603050405020304" pitchFamily="18" charset="0"/>
              </a:rPr>
              <a:t> allow organizations to implement controls on their value chain of shared data, in compliance with policy. </a:t>
            </a:r>
          </a:p>
          <a:p>
            <a:endParaRPr lang="en-US"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2628F43-5E09-8626-A255-555598847CDE}"/>
              </a:ext>
            </a:extLst>
          </p:cNvPr>
          <p:cNvSpPr txBox="1"/>
          <p:nvPr/>
        </p:nvSpPr>
        <p:spPr>
          <a:xfrm>
            <a:off x="3992945" y="4926671"/>
            <a:ext cx="1293944" cy="215444"/>
          </a:xfrm>
          <a:prstGeom prst="rect">
            <a:avLst/>
          </a:prstGeom>
          <a:noFill/>
        </p:spPr>
        <p:txBody>
          <a:bodyPr wrap="none" rtlCol="0">
            <a:spAutoFit/>
          </a:bodyPr>
          <a:lstStyle/>
          <a:p>
            <a:r>
              <a:rPr lang="en-US" sz="800" dirty="0">
                <a:latin typeface="Times New Roman" panose="02020603050405020304" pitchFamily="18" charset="0"/>
                <a:cs typeface="Times New Roman" panose="02020603050405020304" pitchFamily="18" charset="0"/>
              </a:rPr>
              <a:t>Fig 1. DBOM Architecture</a:t>
            </a:r>
          </a:p>
        </p:txBody>
      </p:sp>
      <p:sp>
        <p:nvSpPr>
          <p:cNvPr id="4" name="Slide Number Placeholder 3">
            <a:extLst>
              <a:ext uri="{FF2B5EF4-FFF2-40B4-BE49-F238E27FC236}">
                <a16:creationId xmlns:a16="http://schemas.microsoft.com/office/drawing/2014/main" id="{19970166-EAE6-0A02-20EA-7B718C9928A0}"/>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982452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1387</Words>
  <Application>Microsoft Macintosh PowerPoint</Application>
  <PresentationFormat>On-screen Show (4:3)</PresentationFormat>
  <Paragraphs>163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Office Theme</vt:lpstr>
      <vt:lpstr>Department of  Computer Science and Engineering CSIN: Internship </vt:lpstr>
      <vt:lpstr>Offer and Completion Letter</vt:lpstr>
      <vt:lpstr>Acknowledgement</vt:lpstr>
      <vt:lpstr>Table of Contents</vt:lpstr>
      <vt:lpstr> Executive Summary  </vt:lpstr>
      <vt:lpstr>About the company – Unisys India Pvt Ltd</vt:lpstr>
      <vt:lpstr>About the Project - Digital Bill of Materials (DBoM) </vt:lpstr>
      <vt:lpstr>About the Project - Digital Bill of Materials (DBoM) </vt:lpstr>
      <vt:lpstr>About the Project - Digital Bill of Materials (DBoM) </vt:lpstr>
      <vt:lpstr> Opportunities  </vt:lpstr>
      <vt:lpstr>Learnings</vt:lpstr>
      <vt:lpstr>Challenges Faced</vt:lpstr>
      <vt:lpstr>Implementation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dc:title>
  <dc:creator>Raji</dc:creator>
  <cp:lastModifiedBy>Gaurav V</cp:lastModifiedBy>
  <cp:revision>59</cp:revision>
  <dcterms:created xsi:type="dcterms:W3CDTF">2006-08-16T00:00:00Z</dcterms:created>
  <dcterms:modified xsi:type="dcterms:W3CDTF">2022-06-10T19:51:04Z</dcterms:modified>
</cp:coreProperties>
</file>